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62" r:id="rId4"/>
    <p:sldId id="259" r:id="rId5"/>
    <p:sldId id="265" r:id="rId6"/>
    <p:sldId id="260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1" r:id="rId18"/>
    <p:sldId id="274" r:id="rId19"/>
    <p:sldId id="275" r:id="rId20"/>
    <p:sldId id="276" r:id="rId2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2026/1/3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2026/1/3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图神经网络</a:t>
            </a:r>
            <a:br>
              <a:rPr lang="en-US" altLang="zh-CN" dirty="0"/>
            </a:br>
            <a:r>
              <a:rPr lang="en-US" altLang="zh-CN" sz="1800" b="0" i="1" dirty="0"/>
              <a:t>GNN</a:t>
            </a:r>
            <a:endParaRPr lang="zh-cn" b="0" i="1" dirty="0"/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EAF12D-00B2-30F7-8632-C5F21B97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72EAB236-23CC-D327-62BD-AB9CD920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01" y="930146"/>
            <a:ext cx="10662198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70000B-3581-B881-789A-BF9D86F4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表, 图示&#10;&#10;AI 生成的内容可能不正确。">
            <a:extLst>
              <a:ext uri="{FF2B5EF4-FFF2-40B4-BE49-F238E27FC236}">
                <a16:creationId xmlns:a16="http://schemas.microsoft.com/office/drawing/2014/main" id="{8F69F5A8-D83D-4738-4DEA-E81D155A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2" y="733286"/>
            <a:ext cx="11398836" cy="53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20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CB5FF3-D666-250D-81A6-9F19ED42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表, 雷达图&#10;&#10;AI 生成的内容可能不正确。">
            <a:extLst>
              <a:ext uri="{FF2B5EF4-FFF2-40B4-BE49-F238E27FC236}">
                <a16:creationId xmlns:a16="http://schemas.microsoft.com/office/drawing/2014/main" id="{FF7D6D00-ADCE-95A9-7D3D-CA86B80A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2" y="1076204"/>
            <a:ext cx="11373435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18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427D41-CEA0-4C92-D8C3-C3558DA1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3D025554-4953-15D6-0371-CDA1512B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4" y="819016"/>
            <a:ext cx="10719351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06F827-68DB-149F-A1D6-E3BCC812C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片包含 文本&#10;&#10;AI 生成的内容可能不正确。">
            <a:extLst>
              <a:ext uri="{FF2B5EF4-FFF2-40B4-BE49-F238E27FC236}">
                <a16:creationId xmlns:a16="http://schemas.microsoft.com/office/drawing/2014/main" id="{CA25FA9B-0BA2-CCDA-E091-8A71AF9D3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65" y="812665"/>
            <a:ext cx="11062269" cy="52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6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6E690-434B-3D35-A2AB-31BB1152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文本, 信件&#10;&#10;AI 生成的内容可能不正确。">
            <a:extLst>
              <a:ext uri="{FF2B5EF4-FFF2-40B4-BE49-F238E27FC236}">
                <a16:creationId xmlns:a16="http://schemas.microsoft.com/office/drawing/2014/main" id="{7D7FF326-5B0B-619D-129B-80FB3421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714235"/>
            <a:ext cx="11557594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3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CD6010-542E-EB54-B4FB-E735A4A3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260B490C-9D2C-C143-F3F1-1266389C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745987"/>
            <a:ext cx="10681249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9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3528C-F4AF-8D1E-6D0B-94432542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33E0A-1E96-547E-09D5-B30640C1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8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6C2718-E8E2-B87E-CEDE-A5832B09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表, 箱线图&#10;&#10;AI 生成的内容可能不正确。">
            <a:extLst>
              <a:ext uri="{FF2B5EF4-FFF2-40B4-BE49-F238E27FC236}">
                <a16:creationId xmlns:a16="http://schemas.microsoft.com/office/drawing/2014/main" id="{29A1FF09-AADE-2A93-BE15-7E1F79A6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00" y="955548"/>
            <a:ext cx="9715999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2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487F3B-B73A-53FF-B017-1F1EB732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2AD26654-5EB0-3EDF-8426-51DDACB8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5" y="844417"/>
            <a:ext cx="10693950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9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GNN-</a:t>
            </a:r>
            <a:r>
              <a:rPr lang="zh-CN" altLang="en-US" dirty="0"/>
              <a:t>图神经网络</a:t>
            </a:r>
            <a:endParaRPr lang="zh-cn" dirty="0"/>
          </a:p>
        </p:txBody>
      </p:sp>
      <p:pic>
        <p:nvPicPr>
          <p:cNvPr id="9" name="图片 8" descr="图片包含 桌子, 照片, 满, 束&#10;&#10;AI 生成的内容可能不正确。">
            <a:extLst>
              <a:ext uri="{FF2B5EF4-FFF2-40B4-BE49-F238E27FC236}">
                <a16:creationId xmlns:a16="http://schemas.microsoft.com/office/drawing/2014/main" id="{87F464B8-8A3E-EF1F-A594-28D5EF46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96" y="2347742"/>
            <a:ext cx="7734698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27E372-D8F4-CC9A-F9B0-4FF07C2C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0A603C4F-D8B1-B00C-A3E6-273A42A0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87" y="587229"/>
            <a:ext cx="11195625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05887-0123-7060-5BD6-6A580AD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研究实际问题的首要步骤</a:t>
            </a:r>
            <a:r>
              <a:rPr lang="en-US" altLang="zh-CN" dirty="0"/>
              <a:t>-</a:t>
            </a:r>
            <a:r>
              <a:rPr lang="zh-CN" altLang="en-US" dirty="0"/>
              <a:t>对象建模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47483A-EF5B-5A22-C2DA-00F26BCE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29408E-B609-18FE-299B-320C991B4BBE}"/>
              </a:ext>
            </a:extLst>
          </p:cNvPr>
          <p:cNvSpPr txBox="1"/>
          <p:nvPr/>
        </p:nvSpPr>
        <p:spPr>
          <a:xfrm>
            <a:off x="662786" y="2258384"/>
            <a:ext cx="5848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确定问题对象</a:t>
            </a:r>
            <a:r>
              <a:rPr lang="en-US" altLang="zh-CN" dirty="0"/>
              <a:t>-</a:t>
            </a:r>
            <a:r>
              <a:rPr lang="zh-CN" altLang="en-US" dirty="0"/>
              <a:t>实际的研究问题的对象</a:t>
            </a:r>
            <a:endParaRPr lang="en-US" altLang="zh-CN" dirty="0"/>
          </a:p>
          <a:p>
            <a:r>
              <a:rPr lang="zh-CN" altLang="en-US" dirty="0"/>
              <a:t>确定问题问题对象的逻辑表达形式</a:t>
            </a:r>
            <a:r>
              <a:rPr lang="en-US" altLang="zh-CN" dirty="0"/>
              <a:t>-</a:t>
            </a:r>
            <a:r>
              <a:rPr lang="zh-CN" altLang="en-US" dirty="0"/>
              <a:t>神经网络的研究对象</a:t>
            </a:r>
            <a:endParaRPr lang="en-US" altLang="zh-CN" dirty="0"/>
          </a:p>
          <a:p>
            <a:r>
              <a:rPr lang="zh-CN" altLang="en-US" dirty="0"/>
              <a:t>确定网络建模的表示</a:t>
            </a:r>
            <a:r>
              <a:rPr lang="en-US" altLang="zh-CN" dirty="0"/>
              <a:t>-GNN</a:t>
            </a:r>
            <a:r>
              <a:rPr lang="zh-CN" altLang="en-US" dirty="0"/>
              <a:t>表示</a:t>
            </a:r>
            <a:endParaRPr lang="en-US" altLang="zh-CN" dirty="0"/>
          </a:p>
          <a:p>
            <a:r>
              <a:rPr lang="zh-CN" altLang="en-US" dirty="0"/>
              <a:t>确定其数学表达式建模</a:t>
            </a:r>
            <a:r>
              <a:rPr lang="en-US" altLang="zh-CN" dirty="0"/>
              <a:t>-embeddings</a:t>
            </a:r>
            <a:r>
              <a:rPr lang="zh-CN" altLang="en-US" dirty="0"/>
              <a:t>表示</a:t>
            </a:r>
            <a:endParaRPr lang="en-US" altLang="zh-CN" dirty="0"/>
          </a:p>
          <a:p>
            <a:r>
              <a:rPr lang="zh-CN" altLang="en-US" dirty="0"/>
              <a:t>确定</a:t>
            </a:r>
            <a:r>
              <a:rPr lang="en-US" altLang="zh-CN" dirty="0"/>
              <a:t>GNN</a:t>
            </a:r>
            <a:r>
              <a:rPr lang="zh-CN" altLang="en-US" dirty="0"/>
              <a:t>研究对象</a:t>
            </a:r>
            <a:r>
              <a:rPr lang="en-US" altLang="zh-CN" dirty="0"/>
              <a:t>-</a:t>
            </a:r>
            <a:r>
              <a:rPr lang="zh-CN" altLang="en-US" dirty="0"/>
              <a:t>选择</a:t>
            </a:r>
            <a:r>
              <a:rPr lang="en-US" altLang="zh-CN" dirty="0"/>
              <a:t>GNN</a:t>
            </a:r>
            <a:r>
              <a:rPr lang="zh-CN" altLang="en-US" dirty="0"/>
              <a:t>建模核心对象的迭代表示</a:t>
            </a:r>
            <a:endParaRPr lang="en-US" altLang="zh-CN" dirty="0"/>
          </a:p>
          <a:p>
            <a:r>
              <a:rPr lang="zh-CN" altLang="en-US" dirty="0"/>
              <a:t>确定确定研究范畴</a:t>
            </a:r>
            <a:r>
              <a:rPr lang="en-US" altLang="zh-CN" dirty="0"/>
              <a:t>-</a:t>
            </a:r>
            <a:r>
              <a:rPr lang="zh-CN" altLang="en-US" dirty="0"/>
              <a:t>选择损失函数</a:t>
            </a:r>
            <a:r>
              <a:rPr lang="en-US" altLang="zh-CN" dirty="0"/>
              <a:t>-</a:t>
            </a:r>
            <a:r>
              <a:rPr lang="zh-CN" altLang="en-US" dirty="0"/>
              <a:t>二分类、目标检测</a:t>
            </a:r>
            <a:endParaRPr lang="en-US" altLang="zh-CN" dirty="0"/>
          </a:p>
        </p:txBody>
      </p:sp>
      <p:pic>
        <p:nvPicPr>
          <p:cNvPr id="7" name="图片 6" descr="形状, 正方形, 多边形">
            <a:extLst>
              <a:ext uri="{FF2B5EF4-FFF2-40B4-BE49-F238E27FC236}">
                <a16:creationId xmlns:a16="http://schemas.microsoft.com/office/drawing/2014/main" id="{AB13FB96-2BC2-61E5-BA35-363D83A7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547" y="816209"/>
            <a:ext cx="3186872" cy="32030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B7EDE0-6F12-56FD-BFB1-CA4BBA3FD8D3}"/>
              </a:ext>
            </a:extLst>
          </p:cNvPr>
          <p:cNvSpPr txBox="1"/>
          <p:nvPr/>
        </p:nvSpPr>
        <p:spPr>
          <a:xfrm>
            <a:off x="662785" y="4308113"/>
            <a:ext cx="5234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例如：</a:t>
            </a:r>
            <a:endParaRPr lang="en-US" altLang="zh-CN" dirty="0"/>
          </a:p>
          <a:p>
            <a:r>
              <a:rPr lang="zh-CN" altLang="en-US" dirty="0"/>
              <a:t>研究化学物质的分子组成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研究对象：球棍模型的化合物原子对象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建模表示：逻辑上确定网络的结构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数学建模：将逻辑结构转化为</a:t>
            </a:r>
            <a:r>
              <a:rPr lang="en-US" altLang="zh-CN" dirty="0"/>
              <a:t>embeddings</a:t>
            </a:r>
            <a:r>
              <a:rPr lang="zh-CN" altLang="en-US" dirty="0"/>
              <a:t>对象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训练网络：选择损失函数得到最优的网络结构</a:t>
            </a:r>
            <a:endParaRPr lang="en-US" altLang="zh-CN" dirty="0"/>
          </a:p>
        </p:txBody>
      </p:sp>
      <p:pic>
        <p:nvPicPr>
          <p:cNvPr id="10" name="图片 9" descr="图表, 气泡图&#10;&#10;AI 生成的内容可能不正确。">
            <a:extLst>
              <a:ext uri="{FF2B5EF4-FFF2-40B4-BE49-F238E27FC236}">
                <a16:creationId xmlns:a16="http://schemas.microsoft.com/office/drawing/2014/main" id="{F66E3687-48B0-8397-F6BB-AD6BD776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57" y="4092861"/>
            <a:ext cx="2597283" cy="2406774"/>
          </a:xfrm>
          <a:prstGeom prst="rect">
            <a:avLst/>
          </a:prstGeom>
        </p:spPr>
      </p:pic>
      <p:pic>
        <p:nvPicPr>
          <p:cNvPr id="12" name="图片 11" descr="图表, 雷达图&#10;&#10;AI 生成的内容可能不正确。">
            <a:extLst>
              <a:ext uri="{FF2B5EF4-FFF2-40B4-BE49-F238E27FC236}">
                <a16:creationId xmlns:a16="http://schemas.microsoft.com/office/drawing/2014/main" id="{D44B7E4F-96DB-9C11-0E5F-E4B6E903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842" y="4221928"/>
            <a:ext cx="2373208" cy="20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5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3CEC1-CBE1-C7A5-E23F-BB7D250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64" y="540050"/>
            <a:ext cx="11029616" cy="743272"/>
          </a:xfrm>
        </p:spPr>
        <p:txBody>
          <a:bodyPr>
            <a:normAutofit/>
          </a:bodyPr>
          <a:lstStyle/>
          <a:p>
            <a:r>
              <a:rPr lang="en-US" altLang="zh-CN" dirty="0"/>
              <a:t>GNN</a:t>
            </a:r>
            <a:r>
              <a:rPr lang="zh-CN" altLang="en-US" dirty="0"/>
              <a:t>中研究对象的先验知识表示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42FAB-E413-DF86-5E81-D84D154B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图片包含 文本&#10;&#10;AI 生成的内容可能不正确。">
            <a:extLst>
              <a:ext uri="{FF2B5EF4-FFF2-40B4-BE49-F238E27FC236}">
                <a16:creationId xmlns:a16="http://schemas.microsoft.com/office/drawing/2014/main" id="{9AB79A04-9B10-BF08-B3F2-40C71784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11" y="1356965"/>
            <a:ext cx="7893885" cy="33723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94931CE-DBF8-4710-6055-9AFAB129CBB7}"/>
              </a:ext>
            </a:extLst>
          </p:cNvPr>
          <p:cNvSpPr txBox="1"/>
          <p:nvPr/>
        </p:nvSpPr>
        <p:spPr>
          <a:xfrm>
            <a:off x="0" y="2166330"/>
            <a:ext cx="73274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GNN</a:t>
            </a:r>
            <a:r>
              <a:rPr lang="zh-CN" altLang="en-US" dirty="0"/>
              <a:t>研究对象结构为：</a:t>
            </a:r>
            <a:r>
              <a:rPr lang="en-US" altLang="zh-CN" dirty="0"/>
              <a:t>graph-</a:t>
            </a:r>
            <a:r>
              <a:rPr lang="zh-CN" altLang="en-US" dirty="0"/>
              <a:t>图</a:t>
            </a:r>
            <a:endParaRPr lang="en-US" altLang="zh-CN" dirty="0"/>
          </a:p>
          <a:p>
            <a:r>
              <a:rPr lang="zh-CN" altLang="en-US" dirty="0"/>
              <a:t>与典型的计算机软件研究对象的不同：</a:t>
            </a:r>
            <a:endParaRPr lang="en-US" altLang="zh-CN" dirty="0"/>
          </a:p>
          <a:p>
            <a:r>
              <a:rPr lang="zh-CN" altLang="en-US" dirty="0"/>
              <a:t>差异点：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节点的表示：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软件中</a:t>
            </a:r>
            <a:r>
              <a:rPr lang="en-US" altLang="zh-CN" dirty="0"/>
              <a:t>--</a:t>
            </a:r>
            <a:r>
              <a:rPr lang="zh-CN" altLang="en-US" dirty="0"/>
              <a:t>非属性的类</a:t>
            </a:r>
            <a:endParaRPr lang="en-US" altLang="zh-CN" dirty="0"/>
          </a:p>
          <a:p>
            <a:r>
              <a:rPr lang="en-US" altLang="zh-CN" dirty="0"/>
              <a:t>	GNN</a:t>
            </a:r>
            <a:r>
              <a:rPr lang="zh-CN" altLang="en-US" dirty="0"/>
              <a:t>中</a:t>
            </a:r>
            <a:r>
              <a:rPr lang="en-US" altLang="zh-CN" dirty="0"/>
              <a:t>-</a:t>
            </a:r>
            <a:r>
              <a:rPr lang="zh-CN" altLang="en-US" dirty="0"/>
              <a:t>嵌入的</a:t>
            </a:r>
            <a:r>
              <a:rPr lang="en-US" altLang="zh-CN" dirty="0"/>
              <a:t>embeddings</a:t>
            </a:r>
            <a:r>
              <a:rPr lang="zh-CN" altLang="en-US" dirty="0"/>
              <a:t>表示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连接点的表示：</a:t>
            </a:r>
            <a:endParaRPr lang="en-US" altLang="zh-CN" dirty="0"/>
          </a:p>
          <a:p>
            <a:pPr lvl="1"/>
            <a:r>
              <a:rPr lang="en-US" altLang="zh-CN" dirty="0"/>
              <a:t>	</a:t>
            </a:r>
            <a:r>
              <a:rPr lang="zh-CN" altLang="en-US" dirty="0"/>
              <a:t>软件中</a:t>
            </a:r>
            <a:r>
              <a:rPr lang="en-US" altLang="zh-CN" dirty="0"/>
              <a:t>-</a:t>
            </a:r>
            <a:r>
              <a:rPr lang="zh-CN" altLang="en-US" dirty="0"/>
              <a:t>连接关系，权重为数值类型</a:t>
            </a:r>
            <a:endParaRPr lang="en-US" altLang="zh-CN" dirty="0"/>
          </a:p>
          <a:p>
            <a:pPr lvl="1"/>
            <a:r>
              <a:rPr lang="en-US" altLang="zh-CN" dirty="0"/>
              <a:t>	GNN</a:t>
            </a:r>
            <a:r>
              <a:rPr lang="zh-CN" altLang="en-US" dirty="0"/>
              <a:t>中</a:t>
            </a:r>
            <a:r>
              <a:rPr lang="en-US" altLang="zh-CN" dirty="0"/>
              <a:t>-V</a:t>
            </a:r>
            <a:r>
              <a:rPr lang="zh-CN" altLang="en-US" dirty="0"/>
              <a:t>的关系，具有属性且为</a:t>
            </a:r>
            <a:r>
              <a:rPr lang="en-US" altLang="zh-CN" dirty="0"/>
              <a:t>embeddings</a:t>
            </a:r>
          </a:p>
          <a:p>
            <a:pPr marL="285750" lvl="1" indent="-285750">
              <a:buFontTx/>
              <a:buChar char="-"/>
            </a:pPr>
            <a:r>
              <a:rPr lang="zh-CN" altLang="en-US" dirty="0"/>
              <a:t>图的表示：</a:t>
            </a:r>
            <a:endParaRPr lang="en-US" altLang="zh-CN" dirty="0"/>
          </a:p>
          <a:p>
            <a:pPr marL="457200" lvl="2"/>
            <a:r>
              <a:rPr lang="en-US" altLang="zh-CN" dirty="0"/>
              <a:t>	</a:t>
            </a:r>
            <a:r>
              <a:rPr lang="zh-CN" altLang="en-US" dirty="0"/>
              <a:t>软件中</a:t>
            </a:r>
            <a:r>
              <a:rPr lang="en-US" altLang="zh-CN" dirty="0"/>
              <a:t>-</a:t>
            </a:r>
            <a:r>
              <a:rPr lang="zh-CN" altLang="en-US" dirty="0"/>
              <a:t>不加表示</a:t>
            </a:r>
            <a:endParaRPr lang="en-US" altLang="zh-CN" dirty="0"/>
          </a:p>
          <a:p>
            <a:pPr marL="457200" lvl="2"/>
            <a:r>
              <a:rPr lang="en-US" altLang="zh-CN" dirty="0"/>
              <a:t>	GNN</a:t>
            </a:r>
            <a:r>
              <a:rPr lang="zh-CN" altLang="en-US" dirty="0"/>
              <a:t>中</a:t>
            </a:r>
            <a:r>
              <a:rPr lang="en-US" altLang="zh-CN" dirty="0"/>
              <a:t>-</a:t>
            </a:r>
            <a:r>
              <a:rPr lang="zh-CN" altLang="en-US" dirty="0"/>
              <a:t>以</a:t>
            </a:r>
            <a:r>
              <a:rPr lang="en-US" altLang="zh-CN" dirty="0"/>
              <a:t>embedding</a:t>
            </a:r>
            <a:r>
              <a:rPr lang="zh-CN" altLang="en-US" dirty="0"/>
              <a:t>表示一个全局的图（具有一定的属性）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lvl="1"/>
            <a:endParaRPr lang="en-US" altLang="zh-CN" dirty="0"/>
          </a:p>
          <a:p>
            <a:pPr lvl="1"/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19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81819-B696-C9BA-98A4-44DAE9AA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实际研究</a:t>
            </a:r>
            <a:r>
              <a:rPr lang="en-US" altLang="zh-CN" dirty="0"/>
              <a:t>GNN</a:t>
            </a:r>
            <a:r>
              <a:rPr lang="zh-CN" altLang="en-US" dirty="0"/>
              <a:t>的数学表示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654314-A873-F0E8-48D6-72ADD00C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8" name="图片 7" descr="电脑萤幕画面&#10;&#10;AI 生成的内容可能不正确。">
            <a:extLst>
              <a:ext uri="{FF2B5EF4-FFF2-40B4-BE49-F238E27FC236}">
                <a16:creationId xmlns:a16="http://schemas.microsoft.com/office/drawing/2014/main" id="{18EC6CC7-05E4-BDEA-E0F0-462EF6D4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04" t="237" r="12379" b="-1"/>
          <a:stretch>
            <a:fillRect/>
          </a:stretch>
        </p:blipFill>
        <p:spPr>
          <a:xfrm>
            <a:off x="4289289" y="2196611"/>
            <a:ext cx="7855248" cy="39215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49E6E9-F09E-693E-971F-F6C8DC45687C}"/>
              </a:ext>
            </a:extLst>
          </p:cNvPr>
          <p:cNvSpPr txBox="1"/>
          <p:nvPr/>
        </p:nvSpPr>
        <p:spPr>
          <a:xfrm>
            <a:off x="791661" y="2442491"/>
            <a:ext cx="37680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Nodes</a:t>
            </a:r>
            <a:r>
              <a:rPr lang="zh-CN" altLang="en-US" dirty="0"/>
              <a:t>：节点的属性</a:t>
            </a:r>
            <a:endParaRPr lang="en-US" altLang="zh-CN" dirty="0"/>
          </a:p>
          <a:p>
            <a:r>
              <a:rPr lang="en-US" altLang="zh-CN" dirty="0"/>
              <a:t>	size</a:t>
            </a:r>
            <a:r>
              <a:rPr lang="zh-CN" altLang="en-US" dirty="0"/>
              <a:t>：</a:t>
            </a:r>
            <a:r>
              <a:rPr lang="en-US" altLang="zh-CN" dirty="0"/>
              <a:t>   nodes</a:t>
            </a:r>
          </a:p>
          <a:p>
            <a:r>
              <a:rPr lang="en-US" altLang="zh-CN" dirty="0"/>
              <a:t>	property </a:t>
            </a:r>
            <a:r>
              <a:rPr lang="zh-CN" altLang="en-US" dirty="0"/>
              <a:t>：   </a:t>
            </a:r>
            <a:r>
              <a:rPr lang="en-US" altLang="zh-CN" dirty="0"/>
              <a:t>attribute</a:t>
            </a:r>
          </a:p>
          <a:p>
            <a:r>
              <a:rPr lang="en-US" altLang="zh-CN" dirty="0"/>
              <a:t>	type</a:t>
            </a:r>
            <a:r>
              <a:rPr lang="zh-CN" altLang="en-US" dirty="0"/>
              <a:t>：</a:t>
            </a:r>
            <a:r>
              <a:rPr lang="en-US" altLang="zh-CN" dirty="0"/>
              <a:t>tensor</a:t>
            </a:r>
          </a:p>
          <a:p>
            <a:r>
              <a:rPr lang="en-US" altLang="zh-CN" dirty="0"/>
              <a:t>Links</a:t>
            </a:r>
            <a:r>
              <a:rPr lang="zh-CN" altLang="en-US" dirty="0"/>
              <a:t>：关系的属性</a:t>
            </a:r>
            <a:endParaRPr lang="en-US" altLang="zh-CN" dirty="0"/>
          </a:p>
          <a:p>
            <a:r>
              <a:rPr lang="en-US" altLang="zh-CN" dirty="0"/>
              <a:t>	size</a:t>
            </a:r>
            <a:r>
              <a:rPr lang="zh-CN" altLang="en-US" dirty="0"/>
              <a:t>：</a:t>
            </a:r>
            <a:r>
              <a:rPr lang="en-US" altLang="zh-CN" dirty="0"/>
              <a:t>   edges</a:t>
            </a:r>
          </a:p>
          <a:p>
            <a:r>
              <a:rPr lang="en-US" altLang="zh-CN" dirty="0"/>
              <a:t>	property </a:t>
            </a:r>
            <a:r>
              <a:rPr lang="zh-CN" altLang="en-US" dirty="0"/>
              <a:t>： </a:t>
            </a:r>
            <a:r>
              <a:rPr lang="en-US" altLang="zh-CN" dirty="0"/>
              <a:t>attribute</a:t>
            </a:r>
          </a:p>
          <a:p>
            <a:r>
              <a:rPr lang="en-US" altLang="zh-CN" dirty="0"/>
              <a:t>	type</a:t>
            </a:r>
            <a:r>
              <a:rPr lang="zh-CN" altLang="en-US" dirty="0"/>
              <a:t>：</a:t>
            </a:r>
            <a:r>
              <a:rPr lang="en-US" altLang="zh-CN" dirty="0"/>
              <a:t>tensor</a:t>
            </a:r>
          </a:p>
          <a:p>
            <a:r>
              <a:rPr lang="en-US" altLang="zh-CN" dirty="0"/>
              <a:t>Adjacency</a:t>
            </a:r>
            <a:r>
              <a:rPr lang="zh-CN" altLang="en-US" dirty="0"/>
              <a:t>：节点的连接关系</a:t>
            </a:r>
            <a:endParaRPr lang="en-US" altLang="zh-CN" dirty="0"/>
          </a:p>
          <a:p>
            <a:r>
              <a:rPr lang="en-US" altLang="zh-CN" dirty="0"/>
              <a:t>	size</a:t>
            </a:r>
            <a:r>
              <a:rPr lang="zh-CN" altLang="en-US" dirty="0"/>
              <a:t>：</a:t>
            </a:r>
            <a:r>
              <a:rPr lang="en-US" altLang="zh-CN" dirty="0"/>
              <a:t>   nodes * 2</a:t>
            </a:r>
          </a:p>
          <a:p>
            <a:r>
              <a:rPr lang="en-US" altLang="zh-CN" dirty="0"/>
              <a:t>	property </a:t>
            </a:r>
            <a:r>
              <a:rPr lang="zh-CN" altLang="en-US" dirty="0"/>
              <a:t>： </a:t>
            </a:r>
            <a:r>
              <a:rPr lang="en-US" altLang="zh-CN" dirty="0" err="1"/>
              <a:t>sorce</a:t>
            </a:r>
            <a:r>
              <a:rPr lang="en-US" altLang="zh-CN" dirty="0"/>
              <a:t> -&gt; targe</a:t>
            </a:r>
          </a:p>
          <a:p>
            <a:r>
              <a:rPr lang="en-US" altLang="zh-CN" dirty="0"/>
              <a:t>	type</a:t>
            </a:r>
            <a:r>
              <a:rPr lang="zh-CN" altLang="en-US" dirty="0"/>
              <a:t>：</a:t>
            </a:r>
            <a:r>
              <a:rPr lang="en-US" altLang="zh-CN" dirty="0"/>
              <a:t>tensor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89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09FAA9-0B1A-5A48-5DE8-1D4E46A3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pic>
        <p:nvPicPr>
          <p:cNvPr id="6" name="图片 5" descr="散点图&#10;&#10;AI 生成的内容可能不正确。">
            <a:extLst>
              <a:ext uri="{FF2B5EF4-FFF2-40B4-BE49-F238E27FC236}">
                <a16:creationId xmlns:a16="http://schemas.microsoft.com/office/drawing/2014/main" id="{25C79374-82AC-198E-6020-AD21EDB9D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41"/>
          <a:stretch>
            <a:fillRect/>
          </a:stretch>
        </p:blipFill>
        <p:spPr>
          <a:xfrm>
            <a:off x="411172" y="2316597"/>
            <a:ext cx="9930991" cy="30701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ACE8BD-258D-67BD-B887-255A0EB0D7EA}"/>
              </a:ext>
            </a:extLst>
          </p:cNvPr>
          <p:cNvSpPr txBox="1"/>
          <p:nvPr/>
        </p:nvSpPr>
        <p:spPr>
          <a:xfrm>
            <a:off x="806252" y="853031"/>
            <a:ext cx="6799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完整表示一个图结构的例子：</a:t>
            </a:r>
            <a:endParaRPr lang="en-US" altLang="zh-CN" dirty="0"/>
          </a:p>
          <a:p>
            <a:r>
              <a:rPr lang="zh-CN" altLang="en-US" dirty="0"/>
              <a:t>确定其研究节点</a:t>
            </a:r>
            <a:r>
              <a:rPr lang="en-US" altLang="zh-CN" dirty="0"/>
              <a:t>-</a:t>
            </a:r>
            <a:r>
              <a:rPr lang="zh-CN" altLang="en-US" dirty="0"/>
              <a:t>核心目标</a:t>
            </a:r>
            <a:endParaRPr lang="en-US" altLang="zh-CN" dirty="0"/>
          </a:p>
          <a:p>
            <a:r>
              <a:rPr lang="zh-CN" altLang="en-US" dirty="0"/>
              <a:t>确定节点的关系</a:t>
            </a:r>
            <a:r>
              <a:rPr lang="en-US" altLang="zh-CN" dirty="0"/>
              <a:t>-</a:t>
            </a:r>
            <a:r>
              <a:rPr lang="zh-CN" altLang="en-US" dirty="0"/>
              <a:t>邻接矩阵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792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1FD49-69A2-C9F9-3396-7A5A5718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研究问题级别</a:t>
            </a:r>
            <a:br>
              <a:rPr lang="en-US" altLang="zh-CN" dirty="0"/>
            </a:br>
            <a:endParaRPr lang="zh-CN" altLang="en-US" b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37C568-2F7D-84A4-2C77-07CBF77B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533AE6-FB56-F263-AD6B-731727EE35C4}"/>
              </a:ext>
            </a:extLst>
          </p:cNvPr>
          <p:cNvSpPr txBox="1"/>
          <p:nvPr/>
        </p:nvSpPr>
        <p:spPr>
          <a:xfrm>
            <a:off x="644376" y="1626282"/>
            <a:ext cx="392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</a:t>
            </a:r>
            <a:r>
              <a:rPr lang="zh-CN" altLang="en-US" dirty="0"/>
              <a:t>级别</a:t>
            </a:r>
            <a:endParaRPr lang="en-US" altLang="zh-CN" dirty="0"/>
          </a:p>
          <a:p>
            <a:r>
              <a:rPr lang="zh-CN" altLang="en-US" dirty="0"/>
              <a:t>如研究分子结构是否闭合</a:t>
            </a:r>
          </a:p>
        </p:txBody>
      </p:sp>
      <p:pic>
        <p:nvPicPr>
          <p:cNvPr id="7" name="图片 6" descr="日历&#10;&#10;AI 生成的内容可能不正确。">
            <a:extLst>
              <a:ext uri="{FF2B5EF4-FFF2-40B4-BE49-F238E27FC236}">
                <a16:creationId xmlns:a16="http://schemas.microsoft.com/office/drawing/2014/main" id="{9453C507-6655-B802-F04B-A7876EFC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07" y="2703439"/>
            <a:ext cx="9411184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5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7C98B-1FC8-F1E7-7334-B2AA6F13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B2E8D-724B-2FB7-A155-9E45C7B1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研究问题级别</a:t>
            </a:r>
            <a:br>
              <a:rPr lang="en-US" altLang="zh-CN" dirty="0"/>
            </a:br>
            <a:endParaRPr lang="zh-CN" altLang="en-US" b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572AD-C472-EF2A-5112-FF9985C7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A457EF-AAAD-A9B9-6329-A696A48F4581}"/>
              </a:ext>
            </a:extLst>
          </p:cNvPr>
          <p:cNvSpPr txBox="1"/>
          <p:nvPr/>
        </p:nvSpPr>
        <p:spPr>
          <a:xfrm>
            <a:off x="644376" y="1626282"/>
            <a:ext cx="392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None</a:t>
            </a:r>
            <a:r>
              <a:rPr lang="zh-CN" altLang="en-US" dirty="0"/>
              <a:t>级别</a:t>
            </a:r>
            <a:endParaRPr lang="en-US" altLang="zh-CN" dirty="0"/>
          </a:p>
          <a:p>
            <a:r>
              <a:rPr lang="zh-CN" altLang="en-US" dirty="0"/>
              <a:t>如推荐系统确定节点的分类类别</a:t>
            </a:r>
          </a:p>
        </p:txBody>
      </p:sp>
      <p:pic>
        <p:nvPicPr>
          <p:cNvPr id="9" name="图片 8" descr="图表, 雷达图&#10;&#10;AI 生成的内容可能不正确。">
            <a:extLst>
              <a:ext uri="{FF2B5EF4-FFF2-40B4-BE49-F238E27FC236}">
                <a16:creationId xmlns:a16="http://schemas.microsoft.com/office/drawing/2014/main" id="{D59E0D32-30E0-A3FD-644C-74202E9F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84" y="2644299"/>
            <a:ext cx="10301831" cy="27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8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1F4FA-434B-2505-44A2-D3723A3F6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4CDDD-B207-8DBB-A717-FE586842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r>
              <a:rPr lang="zh-CN" altLang="en-US" dirty="0"/>
              <a:t>研究问题级别</a:t>
            </a:r>
            <a:br>
              <a:rPr lang="en-US" altLang="zh-CN" dirty="0"/>
            </a:br>
            <a:endParaRPr lang="zh-CN" altLang="en-US" b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3E98E9-D02B-A43E-351E-C733097F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2026/1/3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FAF75E-69B3-3CED-2131-9B4306EADDF5}"/>
              </a:ext>
            </a:extLst>
          </p:cNvPr>
          <p:cNvSpPr txBox="1"/>
          <p:nvPr/>
        </p:nvSpPr>
        <p:spPr>
          <a:xfrm>
            <a:off x="644376" y="1626282"/>
            <a:ext cx="474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Link</a:t>
            </a:r>
            <a:r>
              <a:rPr lang="zh-CN" altLang="en-US" dirty="0"/>
              <a:t>级别</a:t>
            </a:r>
            <a:endParaRPr lang="en-US" altLang="zh-CN" dirty="0"/>
          </a:p>
          <a:p>
            <a:r>
              <a:rPr lang="zh-CN" altLang="en-US" dirty="0"/>
              <a:t>如确定拳击比赛对象的关系（边的属性）</a:t>
            </a:r>
          </a:p>
        </p:txBody>
      </p:sp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19CCA597-9D5E-7875-D87A-735B4CA4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55" y="2361611"/>
            <a:ext cx="9300108" cy="387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6033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{5512F6F1-7905-46AB-8696-1877D5A796D7}TF201209c3-d067-44f9-a26f-c8f216c443139db94acb_win32-c3936fc2e469</Template>
  <TotalTime>4270</TotalTime>
  <Words>390</Words>
  <Application>Microsoft Office PowerPoint</Application>
  <PresentationFormat>宽屏</PresentationFormat>
  <Paragraphs>75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Microsoft YaHei UI</vt:lpstr>
      <vt:lpstr>Calibri</vt:lpstr>
      <vt:lpstr>Wingdings 2</vt:lpstr>
      <vt:lpstr>DividendVTI</vt:lpstr>
      <vt:lpstr>图神经网络 GNN</vt:lpstr>
      <vt:lpstr>GNN-图神经网络</vt:lpstr>
      <vt:lpstr>研究实际问题的首要步骤-对象建模</vt:lpstr>
      <vt:lpstr>GNN中研究对象的先验知识表示</vt:lpstr>
      <vt:lpstr>实际研究GNN的数学表示</vt:lpstr>
      <vt:lpstr>PowerPoint 演示文稿</vt:lpstr>
      <vt:lpstr>GNN研究问题级别 </vt:lpstr>
      <vt:lpstr>GNN研究问题级别 </vt:lpstr>
      <vt:lpstr>GNN研究问题级别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分类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SUPERMAN ZHOU</dc:creator>
  <cp:lastModifiedBy>SUPERMAN ZHOU</cp:lastModifiedBy>
  <cp:revision>1</cp:revision>
  <dcterms:created xsi:type="dcterms:W3CDTF">2025-12-28T08:46:58Z</dcterms:created>
  <dcterms:modified xsi:type="dcterms:W3CDTF">2026-01-03T05:31:40Z</dcterms:modified>
</cp:coreProperties>
</file>